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80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4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Seuschek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01"/>
    <a:srgbClr val="F0771B"/>
    <a:srgbClr val="F8791C"/>
    <a:srgbClr val="FAB640"/>
    <a:srgbClr val="6E1E78"/>
    <a:srgbClr val="EB531A"/>
    <a:srgbClr val="4D4D4D"/>
    <a:srgbClr val="4CB696"/>
    <a:srgbClr val="E7E5E6"/>
    <a:srgbClr val="26A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9" autoAdjust="0"/>
  </p:normalViewPr>
  <p:slideViewPr>
    <p:cSldViewPr snapToGrid="0" snapToObjects="1">
      <p:cViewPr>
        <p:scale>
          <a:sx n="90" d="100"/>
          <a:sy n="90" d="100"/>
        </p:scale>
        <p:origin x="-14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ACD72-39DB-684F-A315-2EC67412E7BF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E7D5D-7A7E-6D4D-9E73-FEE93DDC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1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s://platform.wisewire.com/question/ccss-hsa-rei-d-12-gra-11-no-context/f8821594-6720-40b8-bafc-de28dd50c7d8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68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5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4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4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60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7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</a:t>
            </a:r>
            <a:r>
              <a:rPr lang="en-US" b="1" i="1" baseline="0" dirty="0" smtClean="0"/>
              <a:t> Between this and the next slide, we plan to share our screen: http://www.wisewire.com/technology-enhanced-assessment-bank/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1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KELLY,</a:t>
            </a:r>
            <a:r>
              <a:rPr lang="en-US" b="1" i="1" baseline="0" dirty="0" smtClean="0"/>
              <a:t> we’d like to provide this resource for participants to learn more about TEI types:</a:t>
            </a:r>
          </a:p>
          <a:p>
            <a:endParaRPr lang="en-US" b="1" i="1" baseline="0" dirty="0" smtClean="0"/>
          </a:p>
          <a:p>
            <a:r>
              <a:rPr lang="en-US" b="1" i="1" baseline="0" dirty="0" smtClean="0"/>
              <a:t>http://</a:t>
            </a:r>
            <a:r>
              <a:rPr lang="en-US" b="1" i="1" baseline="0" dirty="0" err="1" smtClean="0"/>
              <a:t>www.wisewire.com</a:t>
            </a:r>
            <a:r>
              <a:rPr lang="en-US" b="1" i="1" baseline="0" dirty="0" smtClean="0"/>
              <a:t>/technology-enhanced-assessment-bank/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5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5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</a:t>
            </a:r>
            <a:r>
              <a:rPr lang="en-US" b="1" i="1" baseline="0" dirty="0" smtClean="0"/>
              <a:t> Please convert this into a poll question. Can you make this a multiple select (participants can choose multiple options)? If not, we’ll just tell participants to choose the choice they use most often.</a:t>
            </a:r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0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86CBE-164B-4F58-BB50-6A715FB877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73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86CBE-164B-4F58-BB50-6A715FB877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56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86CBE-164B-4F58-BB50-6A715FB877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86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KELLY:</a:t>
            </a:r>
            <a:r>
              <a:rPr lang="en-US" b="1" i="1" baseline="0" dirty="0" smtClean="0"/>
              <a:t> Between this and the next slide, we plan to share our screen: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https://platform.wisewire.com/question/ccss-hsa-rei-d-12-gra-11-no-context/f8821594-6720-40b8-bafc-de28dd50c7d8#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6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</a:t>
            </a:r>
            <a:r>
              <a:rPr lang="en-US" b="1" i="1" baseline="0" dirty="0" smtClean="0"/>
              <a:t> Please convert this into a poll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 Please provid</a:t>
            </a:r>
            <a:r>
              <a:rPr lang="en-US" b="1" i="1" baseline="0" dirty="0" smtClean="0"/>
              <a:t>e the moderator with the following “seed” questions: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i="1" baseline="0" dirty="0" smtClean="0"/>
              <a:t>Could you show us another type of computer-based assessment item?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i="1" baseline="0" dirty="0" smtClean="0"/>
              <a:t>What if my students don’t have regular access to computers --- are there paper-and-pencil equivalents for all types of tech-enhanced items?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i="1" baseline="0" dirty="0" smtClean="0"/>
              <a:t>You said that if an assessment is effective, students who don’t know the content will get the answer incorrect --- but won’t some students always guess correctly?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1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6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6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KELLY,</a:t>
            </a:r>
            <a:r>
              <a:rPr lang="en-US" b="1" i="1" baseline="0" dirty="0" smtClean="0"/>
              <a:t> we’d like to provide this resource for participants to learn more about DOK:</a:t>
            </a:r>
          </a:p>
          <a:p>
            <a:endParaRPr lang="en-US" b="1" i="1" baseline="0" dirty="0" smtClean="0"/>
          </a:p>
          <a:p>
            <a:r>
              <a:rPr lang="en-US" b="1" i="1" dirty="0" smtClean="0"/>
              <a:t>Depth of Knowledge “Wheel”: http://</a:t>
            </a:r>
            <a:r>
              <a:rPr lang="en-US" b="1" i="1" dirty="0" err="1" smtClean="0"/>
              <a:t>static.pdesas.org</a:t>
            </a:r>
            <a:r>
              <a:rPr lang="en-US" b="1" i="1" dirty="0" smtClean="0"/>
              <a:t>/content/documents/M1-Slide_19_DOK_Wheel_Slide.pdf 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6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</a:t>
            </a:r>
            <a:r>
              <a:rPr lang="en-US" b="1" i="1" baseline="0" dirty="0" smtClean="0"/>
              <a:t> Please convert this into a poll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 To</a:t>
            </a:r>
            <a:r>
              <a:rPr lang="en-US" b="1" i="1" baseline="0" dirty="0" smtClean="0"/>
              <a:t> be clear, this is just an image, not a poll </a:t>
            </a:r>
            <a:r>
              <a:rPr lang="en-US" b="1" i="1" baseline="0" dirty="0" smtClean="0">
                <a:sym typeface="Wingdings" panose="05000000000000000000" pitchFamily="2" charset="2"/>
              </a:rPr>
              <a:t>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193E-E3B6-4F29-902F-424934441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KELLY:</a:t>
            </a:r>
            <a:r>
              <a:rPr lang="en-US" b="1" i="1" baseline="0" dirty="0" smtClean="0"/>
              <a:t> Please convert this into a poll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7D5D-7A7E-6D4D-9E73-FEE93DDCE8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rgbClr val="26A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624388" y="228600"/>
            <a:ext cx="4235450" cy="2039112"/>
          </a:xfrm>
          <a:prstGeom prst="rect">
            <a:avLst/>
          </a:prstGeom>
          <a:solidFill>
            <a:srgbClr val="F07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6E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rgbClr val="6E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AD2EB51-D503-7F4C-8160-FD189458A3A2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F9C07C3-2D34-B349-9C59-BAAF0CCCC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sewire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linkedin.com/company-beta/10438830/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www.wisewire.com/user-login/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www.facebook.com/WisewireEd/" TargetMode="External"/><Relationship Id="rId8" Type="http://schemas.openxmlformats.org/officeDocument/2006/relationships/hyperlink" Target="https://www.instagram.com/wisewire/" TargetMode="External"/><Relationship Id="rId9" Type="http://schemas.openxmlformats.org/officeDocument/2006/relationships/image" Target="../media/image22.png"/><Relationship Id="rId10" Type="http://schemas.openxmlformats.org/officeDocument/2006/relationships/hyperlink" Target="https://twitter.com/Wisewire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777" y="303027"/>
            <a:ext cx="4202934" cy="210627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spc="100" dirty="0" smtClean="0">
                <a:solidFill>
                  <a:schemeClr val="bg1"/>
                </a:solidFill>
              </a:rPr>
              <a:t>EFFECTIVE CLASSROOM ASSESSMENTS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413" y="2886043"/>
            <a:ext cx="3991920" cy="113382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Tips for Testing the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Right Skills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5944" y="560103"/>
            <a:ext cx="3993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Share My Lesson:</a:t>
            </a:r>
          </a:p>
          <a:p>
            <a:pPr algn="ctr"/>
            <a:r>
              <a:rPr lang="en-US" sz="2800" dirty="0" smtClean="0"/>
              <a:t>Virtual Conference</a:t>
            </a:r>
          </a:p>
          <a:p>
            <a:pPr algn="ctr"/>
            <a:r>
              <a:rPr lang="en-US" sz="2800" dirty="0" smtClean="0"/>
              <a:t>March 15, 2017 @ 6 PM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399333" y="5888860"/>
            <a:ext cx="470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http://www.wisewire.com/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" name="Picture 9" descr="WW_RGB_Orange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" y="4831698"/>
            <a:ext cx="1767695" cy="1767695"/>
          </a:xfrm>
          <a:prstGeom prst="rect">
            <a:avLst/>
          </a:prstGeom>
        </p:spPr>
      </p:pic>
      <p:pic>
        <p:nvPicPr>
          <p:cNvPr id="15" name="Picture 14" descr="WW_RGB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0" y="4919482"/>
            <a:ext cx="4229121" cy="981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6493" y="3854501"/>
            <a:ext cx="204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Brent </a:t>
            </a:r>
            <a:r>
              <a:rPr lang="en-US" sz="2000" dirty="0" err="1" smtClean="0">
                <a:solidFill>
                  <a:schemeClr val="bg1"/>
                </a:solidFill>
              </a:rPr>
              <a:t>Englar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8493" y="3854501"/>
            <a:ext cx="204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Drew Robison</a:t>
            </a:r>
          </a:p>
        </p:txBody>
      </p:sp>
      <p:pic>
        <p:nvPicPr>
          <p:cNvPr id="13" name="Picture 12" descr="photo_B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42" y="2369199"/>
            <a:ext cx="2057400" cy="1371600"/>
          </a:xfrm>
          <a:prstGeom prst="rect">
            <a:avLst/>
          </a:prstGeom>
        </p:spPr>
      </p:pic>
      <p:pic>
        <p:nvPicPr>
          <p:cNvPr id="14" name="Picture 13" descr="Drew_pic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37" y="2369199"/>
            <a:ext cx="206559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8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Know Your Students</a:t>
            </a:r>
          </a:p>
        </p:txBody>
      </p:sp>
      <p:pic>
        <p:nvPicPr>
          <p:cNvPr id="9" name="Picture 8" descr="student_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368"/>
            <a:ext cx="9144000" cy="59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07189"/>
            <a:ext cx="9144000" cy="5950811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1235286"/>
            <a:ext cx="7735421" cy="87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 smtClean="0">
                <a:latin typeface="Arial"/>
                <a:ea typeface="Calibri" panose="020F0502020204030204" pitchFamily="34" charset="0"/>
                <a:cs typeface="Arial"/>
              </a:rPr>
              <a:t>CCSS.ELA-LITERACY.L.4.A.F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Produce complete sentences, recognizing and correcting inappropriate fragments and 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run-ons</a:t>
            </a: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n-US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Know the Standards</a:t>
            </a:r>
          </a:p>
        </p:txBody>
      </p:sp>
      <p:pic>
        <p:nvPicPr>
          <p:cNvPr id="10" name="Picture 9" descr="shutterstock_161551127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188"/>
            <a:ext cx="914400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07189"/>
            <a:ext cx="9144000" cy="1594209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28517"/>
            <a:ext cx="7886700" cy="2929202"/>
          </a:xfrm>
        </p:spPr>
        <p:txBody>
          <a:bodyPr/>
          <a:lstStyle/>
          <a:p>
            <a:r>
              <a:rPr lang="en-US" dirty="0" smtClean="0"/>
              <a:t>What type of item best assesses this skill?</a:t>
            </a:r>
          </a:p>
          <a:p>
            <a:r>
              <a:rPr lang="en-US" dirty="0" smtClean="0"/>
              <a:t>How rigorous should I make the item?</a:t>
            </a:r>
          </a:p>
          <a:p>
            <a:r>
              <a:rPr lang="en-US" dirty="0" smtClean="0"/>
              <a:t>Should I include a stimulus?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650" y="1235286"/>
            <a:ext cx="7735421" cy="87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 smtClean="0">
                <a:latin typeface="Arial"/>
                <a:ea typeface="Calibri" panose="020F0502020204030204" pitchFamily="34" charset="0"/>
                <a:cs typeface="Arial"/>
              </a:rPr>
              <a:t>CCSS.ELA-LITERACY.L.4.A.F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Produce complete sentences, recognizing and correcting inappropriate fragments and 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run-ons</a:t>
            </a: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n-US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Design the Item</a:t>
            </a:r>
          </a:p>
        </p:txBody>
      </p:sp>
    </p:spTree>
    <p:extLst>
      <p:ext uri="{BB962C8B-B14F-4D97-AF65-F5344CB8AC3E}">
        <p14:creationId xmlns:p14="http://schemas.microsoft.com/office/powerpoint/2010/main" val="406635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860580"/>
            <a:ext cx="3878098" cy="3296715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6124" y="2860581"/>
            <a:ext cx="3886200" cy="3296714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872" y="3758148"/>
            <a:ext cx="2963528" cy="3586163"/>
          </a:xfrm>
        </p:spPr>
        <p:txBody>
          <a:bodyPr/>
          <a:lstStyle/>
          <a:p>
            <a:r>
              <a:rPr lang="en-US" sz="2000" dirty="0" smtClean="0"/>
              <a:t>Stay on target.</a:t>
            </a:r>
          </a:p>
          <a:p>
            <a:r>
              <a:rPr lang="en-US" sz="2000" dirty="0" smtClean="0"/>
              <a:t>Be clear.</a:t>
            </a:r>
          </a:p>
          <a:p>
            <a:r>
              <a:rPr lang="en-US" sz="2000" dirty="0" smtClean="0"/>
              <a:t>Remain objective.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9142" y="3770975"/>
            <a:ext cx="3886200" cy="35861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Write trick questions.</a:t>
            </a:r>
          </a:p>
          <a:p>
            <a:r>
              <a:rPr lang="en-US" sz="2000" dirty="0" smtClean="0"/>
              <a:t>Use negative stems.</a:t>
            </a:r>
          </a:p>
          <a:p>
            <a:r>
              <a:rPr lang="en-US" sz="2000" dirty="0" smtClean="0"/>
              <a:t>Use pronouns.</a:t>
            </a:r>
          </a:p>
          <a:p>
            <a:r>
              <a:rPr lang="en-US" sz="2000" dirty="0" smtClean="0"/>
              <a:t>Assess opinions.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4702" y="11497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/>
              <a:t>Which of the following best combines the sentences without changing their meaning?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Write the Stem</a:t>
            </a:r>
          </a:p>
        </p:txBody>
      </p:sp>
      <p:pic>
        <p:nvPicPr>
          <p:cNvPr id="13" name="Picture 12" descr="Do_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7" y="2673144"/>
            <a:ext cx="990600" cy="990600"/>
          </a:xfrm>
          <a:prstGeom prst="rect">
            <a:avLst/>
          </a:prstGeom>
        </p:spPr>
      </p:pic>
      <p:pic>
        <p:nvPicPr>
          <p:cNvPr id="14" name="Picture 13" descr="Dont_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15" y="2673144"/>
            <a:ext cx="990600" cy="990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0825" y="2809267"/>
            <a:ext cx="2437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8420" y="2809267"/>
            <a:ext cx="24775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Don’t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55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64484" y="3835509"/>
            <a:ext cx="3878098" cy="2796404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06124" y="3835509"/>
            <a:ext cx="3886200" cy="2796403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o_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7" y="3648072"/>
            <a:ext cx="990600" cy="990600"/>
          </a:xfrm>
          <a:prstGeom prst="rect">
            <a:avLst/>
          </a:prstGeom>
        </p:spPr>
      </p:pic>
      <p:pic>
        <p:nvPicPr>
          <p:cNvPr id="16" name="Picture 15" descr="Dont_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15" y="3648072"/>
            <a:ext cx="990600" cy="990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0825" y="3784195"/>
            <a:ext cx="2437534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8420" y="3784195"/>
            <a:ext cx="2477576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Don’t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943" y="4692364"/>
            <a:ext cx="3857092" cy="27225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Include directions.</a:t>
            </a:r>
          </a:p>
          <a:p>
            <a:r>
              <a:rPr lang="en-US" sz="2000" dirty="0" smtClean="0"/>
              <a:t>Keep text complexity at or below grade level.</a:t>
            </a:r>
          </a:p>
          <a:p>
            <a:r>
              <a:rPr lang="en-US" sz="2000" dirty="0" smtClean="0"/>
              <a:t>Avoid sensitivity issues.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2235" y="4692364"/>
            <a:ext cx="3886200" cy="27225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 lots of words.</a:t>
            </a:r>
          </a:p>
          <a:p>
            <a:r>
              <a:rPr lang="en-US" sz="2000" dirty="0" smtClean="0"/>
              <a:t>Use unrealistic scenarios, complex units, or dated content.</a:t>
            </a:r>
          </a:p>
          <a:p>
            <a:r>
              <a:rPr lang="en-US" sz="2000" dirty="0" smtClean="0"/>
              <a:t>Introduce bias.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4702" y="1101664"/>
            <a:ext cx="7886700" cy="2670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/>
              <a:t>Read these three sentences.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 smtClean="0"/>
              <a:t>People </a:t>
            </a:r>
            <a:r>
              <a:rPr lang="en-US" sz="2000" dirty="0"/>
              <a:t>do not speak face-to-face these days. It is easy to communicate using any one of the many types of technology we have today. It is also </a:t>
            </a:r>
            <a:r>
              <a:rPr lang="en-US" sz="2000" dirty="0" smtClean="0"/>
              <a:t>easy to </a:t>
            </a:r>
            <a:r>
              <a:rPr lang="en-US" sz="2000" dirty="0"/>
              <a:t>use </a:t>
            </a:r>
            <a:r>
              <a:rPr lang="en-US" sz="2000" dirty="0" smtClean="0"/>
              <a:t>social media.</a:t>
            </a:r>
          </a:p>
          <a:p>
            <a:endParaRPr lang="en-US" sz="2000" dirty="0" smtClean="0"/>
          </a:p>
          <a:p>
            <a:r>
              <a:rPr lang="en-US" sz="2000" i="1" dirty="0" smtClean="0"/>
              <a:t>Which of the following best combines the sentences without changing their meaning?</a:t>
            </a:r>
            <a:endParaRPr lang="en-US" sz="2000" i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Write the Stimulus</a:t>
            </a:r>
          </a:p>
        </p:txBody>
      </p:sp>
    </p:spTree>
    <p:extLst>
      <p:ext uri="{BB962C8B-B14F-4D97-AF65-F5344CB8AC3E}">
        <p14:creationId xmlns:p14="http://schemas.microsoft.com/office/powerpoint/2010/main" val="352940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484" y="4733470"/>
            <a:ext cx="3878098" cy="1706028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6124" y="4733470"/>
            <a:ext cx="3886200" cy="1706027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o_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7" y="4546032"/>
            <a:ext cx="990600" cy="990600"/>
          </a:xfrm>
          <a:prstGeom prst="rect">
            <a:avLst/>
          </a:prstGeom>
        </p:spPr>
      </p:pic>
      <p:pic>
        <p:nvPicPr>
          <p:cNvPr id="12" name="Picture 11" descr="Dont_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15" y="4546032"/>
            <a:ext cx="990600" cy="99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0825" y="4682155"/>
            <a:ext cx="2437534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420" y="4682155"/>
            <a:ext cx="2477576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Don’t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824" y="5608380"/>
            <a:ext cx="3886200" cy="1338262"/>
          </a:xfrm>
        </p:spPr>
        <p:txBody>
          <a:bodyPr/>
          <a:lstStyle/>
          <a:p>
            <a:r>
              <a:rPr lang="en-US" sz="2000" dirty="0" smtClean="0"/>
              <a:t>Avoid outliers.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443" y="5608380"/>
            <a:ext cx="3886200" cy="13382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Include clues.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4702" y="1197896"/>
            <a:ext cx="7886700" cy="3309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i="1" dirty="0"/>
              <a:t>Read these three sentences.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 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People </a:t>
            </a:r>
            <a:r>
              <a:rPr lang="en-US" sz="2000" dirty="0"/>
              <a:t>do not speak face-to-face these days. It is easy to communicate using any one of the many types of technology we have today. It is also easy to use social media.</a:t>
            </a:r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i="1" dirty="0" smtClean="0"/>
              <a:t>Which of the following best combines the sentences without changing their meaning?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b="1" dirty="0" smtClean="0"/>
              <a:t>KEY: Technology </a:t>
            </a:r>
            <a:r>
              <a:rPr lang="en-US" sz="2000" b="1" dirty="0"/>
              <a:t>has changed </a:t>
            </a:r>
            <a:r>
              <a:rPr lang="en-US" sz="2000" b="1" dirty="0" smtClean="0"/>
              <a:t>communication because </a:t>
            </a:r>
            <a:r>
              <a:rPr lang="en-US" sz="2000" b="1" dirty="0"/>
              <a:t>it is much easier </a:t>
            </a:r>
            <a:r>
              <a:rPr lang="en-US" sz="2000" b="1" dirty="0" smtClean="0"/>
              <a:t>to </a:t>
            </a:r>
            <a:r>
              <a:rPr lang="en-US" sz="2000" b="1" dirty="0"/>
              <a:t>use </a:t>
            </a:r>
            <a:r>
              <a:rPr lang="en-US" sz="2000" b="1" dirty="0" smtClean="0"/>
              <a:t>social media than to </a:t>
            </a:r>
            <a:r>
              <a:rPr lang="en-US" sz="2000" b="1" dirty="0"/>
              <a:t>speak face-to-face</a:t>
            </a:r>
            <a:r>
              <a:rPr lang="en-US" sz="2000" b="1" dirty="0" smtClean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Write the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19517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eeimage-16464330-web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484" y="5041607"/>
            <a:ext cx="3878098" cy="1816393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6124" y="5041608"/>
            <a:ext cx="3886200" cy="183452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o_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7" y="4827982"/>
            <a:ext cx="990600" cy="990600"/>
          </a:xfrm>
          <a:prstGeom prst="rect">
            <a:avLst/>
          </a:prstGeom>
        </p:spPr>
      </p:pic>
      <p:pic>
        <p:nvPicPr>
          <p:cNvPr id="12" name="Picture 11" descr="Dont_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15" y="4827982"/>
            <a:ext cx="990600" cy="99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0825" y="4990293"/>
            <a:ext cx="2437534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420" y="4990293"/>
            <a:ext cx="2477576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6A5C0"/>
                </a:solidFill>
                <a:latin typeface="+mj-lt"/>
              </a:rPr>
              <a:t>Drew’s Don’t</a:t>
            </a:r>
            <a:endParaRPr lang="en-US" sz="3200" dirty="0">
              <a:solidFill>
                <a:srgbClr val="26A5C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949" y="5825670"/>
            <a:ext cx="3938548" cy="10400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Make them plausible.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Assess common mistakes.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161" y="5603338"/>
            <a:ext cx="4237624" cy="13382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Include throwaways with no rationale.</a:t>
            </a:r>
          </a:p>
          <a:p>
            <a:pPr>
              <a:lnSpc>
                <a:spcPct val="80000"/>
              </a:lnSpc>
            </a:pPr>
            <a:r>
              <a:rPr lang="en-US" sz="2000" spc="-70" dirty="0" smtClean="0"/>
              <a:t>All of the above / None of the above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3861" y="1025036"/>
            <a:ext cx="8241079" cy="1423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600" i="1" dirty="0"/>
              <a:t>Read these three sentences</a:t>
            </a:r>
            <a:r>
              <a:rPr lang="en-US" sz="1600" i="1" dirty="0" smtClean="0"/>
              <a:t>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People do not speak face-to-face these days. It is easy to communicate using any one of the many types of technology we have today. It is also easy to use social media.</a:t>
            </a: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i="1" dirty="0" smtClean="0"/>
              <a:t>Which of the following best combines the sentences without changing their meaning?</a:t>
            </a:r>
            <a:endParaRPr lang="en-US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Write the Distractors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5596" y="2212892"/>
            <a:ext cx="8636543" cy="335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800" dirty="0"/>
          </a:p>
          <a:p>
            <a:pPr marL="457200" indent="-457200" fontAlgn="ctr">
              <a:lnSpc>
                <a:spcPct val="120000"/>
              </a:lnSpc>
              <a:buFont typeface="+mj-lt"/>
              <a:buAutoNum type="alphaUcPeriod"/>
            </a:pPr>
            <a:r>
              <a:rPr lang="en-US" sz="1800" b="1" dirty="0" smtClean="0"/>
              <a:t>Technology </a:t>
            </a:r>
            <a:r>
              <a:rPr lang="en-US" sz="1800" b="1" dirty="0"/>
              <a:t>has changed </a:t>
            </a:r>
            <a:r>
              <a:rPr lang="en-US" sz="1800" b="1" dirty="0" smtClean="0"/>
              <a:t>communication, social </a:t>
            </a:r>
            <a:r>
              <a:rPr lang="en-US" sz="1800" b="1" dirty="0"/>
              <a:t>media </a:t>
            </a:r>
            <a:r>
              <a:rPr lang="en-US" sz="1800" b="1" dirty="0" smtClean="0"/>
              <a:t>is more </a:t>
            </a:r>
            <a:r>
              <a:rPr lang="en-US" sz="1800" b="1" dirty="0"/>
              <a:t>face-to-face.</a:t>
            </a:r>
          </a:p>
          <a:p>
            <a:pPr marL="457200" indent="-457200" fontAlgn="ctr">
              <a:lnSpc>
                <a:spcPct val="120000"/>
              </a:lnSpc>
              <a:buFont typeface="+mj-lt"/>
              <a:buAutoNum type="alphaUcPeriod"/>
            </a:pPr>
            <a:r>
              <a:rPr lang="en-US" sz="1800" b="1" dirty="0" smtClean="0"/>
              <a:t>Technology</a:t>
            </a:r>
            <a:r>
              <a:rPr lang="en-US" sz="1800" b="1" dirty="0"/>
              <a:t>, changing </a:t>
            </a:r>
            <a:r>
              <a:rPr lang="en-US" sz="1800" b="1" dirty="0" smtClean="0"/>
              <a:t>communication, </a:t>
            </a:r>
            <a:r>
              <a:rPr lang="en-US" sz="1800" b="1" dirty="0"/>
              <a:t>because it is much easier </a:t>
            </a:r>
            <a:r>
              <a:rPr lang="en-US" sz="1800" b="1" dirty="0" smtClean="0"/>
              <a:t>than </a:t>
            </a:r>
            <a:r>
              <a:rPr lang="en-US" sz="1800" b="1" dirty="0"/>
              <a:t>always having to be </a:t>
            </a:r>
            <a:r>
              <a:rPr lang="en-US" sz="1800" b="1" dirty="0" smtClean="0"/>
              <a:t>face-to-face.</a:t>
            </a:r>
          </a:p>
          <a:p>
            <a:pPr marL="457200" indent="-457200" fontAlgn="ctr">
              <a:lnSpc>
                <a:spcPct val="120000"/>
              </a:lnSpc>
              <a:buFont typeface="+mj-lt"/>
              <a:buAutoNum type="alphaUcPeriod"/>
            </a:pPr>
            <a:r>
              <a:rPr lang="en-US" sz="1800" b="1" dirty="0" smtClean="0"/>
              <a:t>Technology </a:t>
            </a:r>
            <a:r>
              <a:rPr lang="en-US" sz="1800" b="1" dirty="0"/>
              <a:t>has changed </a:t>
            </a:r>
            <a:r>
              <a:rPr lang="en-US" sz="1800" b="1" dirty="0" smtClean="0"/>
              <a:t>communicating and </a:t>
            </a:r>
            <a:r>
              <a:rPr lang="en-US" sz="1800" b="1" dirty="0"/>
              <a:t>it is much easier and we use different types of </a:t>
            </a:r>
            <a:r>
              <a:rPr lang="en-US" sz="1800" b="1" dirty="0" smtClean="0"/>
              <a:t>technology</a:t>
            </a:r>
            <a:r>
              <a:rPr lang="en-US" sz="1800" b="1" dirty="0"/>
              <a:t>.</a:t>
            </a:r>
          </a:p>
          <a:p>
            <a:pPr marL="457200" indent="-457200" fontAlgn="ctr">
              <a:lnSpc>
                <a:spcPct val="120000"/>
              </a:lnSpc>
              <a:buFont typeface="+mj-lt"/>
              <a:buAutoNum type="alphaUcPeriod"/>
            </a:pPr>
            <a:r>
              <a:rPr lang="en-US" sz="1800" b="1" dirty="0" smtClean="0"/>
              <a:t>Technology </a:t>
            </a:r>
            <a:r>
              <a:rPr lang="en-US" sz="1800" b="1" dirty="0"/>
              <a:t>has changed communication because it is much easier to use social media than to speak face-to-face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2648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415" y="1484810"/>
            <a:ext cx="3857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Multimedia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Interactivity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Feedback and hints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Demonstrate skills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What Are Our Limitations?</a:t>
            </a:r>
          </a:p>
        </p:txBody>
      </p:sp>
      <p:pic>
        <p:nvPicPr>
          <p:cNvPr id="10" name="Picture 9" descr="street-71397_128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78" y="907189"/>
            <a:ext cx="4639921" cy="59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4484" y="1985962"/>
            <a:ext cx="3657600" cy="4171333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06124" y="1985963"/>
            <a:ext cx="3657600" cy="417133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Computer-Based Assessments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860" y="1365817"/>
            <a:ext cx="3657600" cy="624478"/>
          </a:xfrm>
          <a:prstGeom prst="rect">
            <a:avLst/>
          </a:prstGeom>
          <a:solidFill>
            <a:srgbClr val="6E1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4501" y="1365818"/>
            <a:ext cx="3657600" cy="624478"/>
          </a:xfrm>
          <a:prstGeom prst="rect">
            <a:avLst/>
          </a:prstGeom>
          <a:solidFill>
            <a:srgbClr val="6E1E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169" y="1331263"/>
            <a:ext cx="3631915" cy="414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Easy in Print</a:t>
            </a:r>
          </a:p>
          <a:p>
            <a:r>
              <a:rPr lang="en-US" sz="3200" dirty="0" smtClean="0"/>
              <a:t>Matching</a:t>
            </a:r>
          </a:p>
          <a:p>
            <a:r>
              <a:rPr lang="en-US" sz="3200" dirty="0" smtClean="0"/>
              <a:t>Fill in the Blank</a:t>
            </a:r>
          </a:p>
          <a:p>
            <a:r>
              <a:rPr lang="en-US" sz="3200" dirty="0" smtClean="0"/>
              <a:t>Dropdown</a:t>
            </a:r>
          </a:p>
          <a:p>
            <a:r>
              <a:rPr lang="en-US" sz="3200" dirty="0" smtClean="0"/>
              <a:t>EBSR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0296" y="1331263"/>
            <a:ext cx="3623428" cy="414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Best for Digital</a:t>
            </a:r>
          </a:p>
          <a:p>
            <a:r>
              <a:rPr lang="en-US" sz="3200" dirty="0" smtClean="0"/>
              <a:t>Drag and Drop</a:t>
            </a:r>
          </a:p>
          <a:p>
            <a:r>
              <a:rPr lang="en-US" sz="3200" dirty="0" smtClean="0"/>
              <a:t>Select Text</a:t>
            </a:r>
          </a:p>
          <a:p>
            <a:r>
              <a:rPr lang="en-US" sz="3200" dirty="0" smtClean="0"/>
              <a:t>Hotspot</a:t>
            </a:r>
          </a:p>
          <a:p>
            <a:r>
              <a:rPr lang="en-US" sz="3200" dirty="0" smtClean="0"/>
              <a:t>Graphing and Number 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7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3"/>
            <a:ext cx="8229600" cy="7860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325"/>
            <a:ext cx="8229600" cy="4403864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/>
              <a:t>I write my </a:t>
            </a:r>
            <a:r>
              <a:rPr lang="en-US" sz="3200" dirty="0" smtClean="0"/>
              <a:t>own from scratch.</a:t>
            </a:r>
            <a:endParaRPr lang="en-US" sz="3200" dirty="0"/>
          </a:p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/>
              <a:t>I adapt from existing </a:t>
            </a:r>
            <a:r>
              <a:rPr lang="en-US" sz="3200" dirty="0" smtClean="0"/>
              <a:t>assessments.</a:t>
            </a:r>
            <a:endParaRPr lang="en-US" sz="3200" dirty="0"/>
          </a:p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/>
              <a:t>I use exactly what the textbook provides.</a:t>
            </a:r>
          </a:p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/>
              <a:t>I search online for what </a:t>
            </a:r>
            <a:r>
              <a:rPr lang="en-US" sz="3200" dirty="0" smtClean="0"/>
              <a:t>others </a:t>
            </a:r>
            <a:r>
              <a:rPr lang="en-US" sz="3200" dirty="0"/>
              <a:t>have created</a:t>
            </a:r>
            <a:r>
              <a:rPr lang="en-US" sz="3200" dirty="0" smtClean="0"/>
              <a:t>.</a:t>
            </a:r>
          </a:p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 smtClean="0"/>
              <a:t>I have never given an assessment before.</a:t>
            </a:r>
          </a:p>
          <a:p>
            <a:pPr marL="514350" lvl="0" indent="-514350">
              <a:lnSpc>
                <a:spcPct val="80000"/>
              </a:lnSpc>
              <a:buFont typeface="+mj-lt"/>
              <a:buAutoNum type="alphaUcPeriod"/>
            </a:pPr>
            <a:r>
              <a:rPr lang="en-US" sz="3200" dirty="0" smtClean="0"/>
              <a:t>Other (please type in the chat box)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417639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do you create assessments for students?</a:t>
            </a:r>
            <a:endParaRPr lang="en-US" sz="3200" dirty="0"/>
          </a:p>
        </p:txBody>
      </p:sp>
      <p:pic>
        <p:nvPicPr>
          <p:cNvPr id="7" name="Picture 6" descr="po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10" y="9456"/>
            <a:ext cx="1270000" cy="1524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8670" y="18685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3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907189"/>
            <a:ext cx="9144000" cy="205514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1182508"/>
            <a:ext cx="7735421" cy="147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>
                <a:latin typeface="Arial"/>
                <a:ea typeface="Calibri" panose="020F0502020204030204" pitchFamily="34" charset="0"/>
                <a:cs typeface="Arial"/>
              </a:rPr>
              <a:t>CCSS.MATH.content.HSA-REI.D.12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Graph </a:t>
            </a:r>
            <a:r>
              <a:rPr lang="en-US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the solutions to a linear inequality in two variables as a half-plane (excluding the boundary in the case of a strict inequality), and graph the solution set to a system of linear inequalities in two variables as the intersection of the corresponding half-planes</a:t>
            </a: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n-US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Start with the Standard</a:t>
            </a:r>
          </a:p>
        </p:txBody>
      </p:sp>
      <p:pic>
        <p:nvPicPr>
          <p:cNvPr id="8" name="Picture 7" descr="freeimage-19785769-web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331"/>
            <a:ext cx="9144000" cy="38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07189"/>
            <a:ext cx="9144000" cy="205514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18288"/>
            <a:ext cx="7886700" cy="24175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type of item best assesses this skill?</a:t>
            </a:r>
          </a:p>
          <a:p>
            <a:r>
              <a:rPr lang="en-US" dirty="0"/>
              <a:t>How rigorous should I make the item?</a:t>
            </a:r>
          </a:p>
          <a:p>
            <a:r>
              <a:rPr lang="en-US" dirty="0"/>
              <a:t>Should I include a stimulus?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650" y="1180095"/>
            <a:ext cx="7735421" cy="147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>
                <a:latin typeface="Arial"/>
                <a:ea typeface="Calibri" panose="020F0502020204030204" pitchFamily="34" charset="0"/>
                <a:cs typeface="Arial"/>
              </a:rPr>
              <a:t>CCSS.MATH.content.HSA-REI.D.12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Graph </a:t>
            </a:r>
            <a:r>
              <a:rPr lang="en-US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the solutions to a linear inequality in two variables as a half-plane (excluding the boundary in the case of a strict inequality), and graph the solution set to a system of linear inequalities in two variables as the intersection of the corresponding half-planes.</a:t>
            </a:r>
            <a:endParaRPr lang="en-US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Questions to Ask</a:t>
            </a:r>
          </a:p>
        </p:txBody>
      </p:sp>
    </p:spTree>
    <p:extLst>
      <p:ext uri="{BB962C8B-B14F-4D97-AF65-F5344CB8AC3E}">
        <p14:creationId xmlns:p14="http://schemas.microsoft.com/office/powerpoint/2010/main" val="121126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07189"/>
            <a:ext cx="9144000" cy="205514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12606"/>
            <a:ext cx="6139430" cy="29155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Graph the system of inequalities.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≤ 3</a:t>
            </a:r>
            <a:r>
              <a:rPr lang="en-US" i="1" dirty="0"/>
              <a:t>x</a:t>
            </a:r>
            <a:r>
              <a:rPr lang="en-US" dirty="0"/>
              <a:t> + 5   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&gt; –2</a:t>
            </a:r>
            <a:r>
              <a:rPr lang="en-US" i="1" dirty="0"/>
              <a:t>x</a:t>
            </a:r>
            <a:r>
              <a:rPr lang="en-US" dirty="0"/>
              <a:t> – 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1177335"/>
            <a:ext cx="7735421" cy="147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>
                <a:latin typeface="Arial"/>
                <a:ea typeface="Calibri" panose="020F0502020204030204" pitchFamily="34" charset="0"/>
                <a:cs typeface="Arial"/>
              </a:rPr>
              <a:t>CCSS.MATH.content.HSA-REI.D.12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Graph </a:t>
            </a:r>
            <a:r>
              <a:rPr lang="en-US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the solutions to a linear inequality in two variables as a half-plane (excluding the boundary in the case of a strict inequality), and graph the solution set to a system of linear inequalities in two variables as the intersection of the corresponding half-planes.</a:t>
            </a:r>
            <a:endParaRPr lang="en-US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Write the Stem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0457" y="3672389"/>
            <a:ext cx="4811987" cy="2291019"/>
            <a:chOff x="1010457" y="3672389"/>
            <a:chExt cx="4811987" cy="2291019"/>
          </a:xfrm>
        </p:grpSpPr>
        <p:sp>
          <p:nvSpPr>
            <p:cNvPr id="6" name="TextBox 5"/>
            <p:cNvSpPr txBox="1"/>
            <p:nvPr/>
          </p:nvSpPr>
          <p:spPr>
            <a:xfrm>
              <a:off x="2440483" y="3918052"/>
              <a:ext cx="3381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Positive slope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10457" y="5440188"/>
              <a:ext cx="3381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Negative slope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 flipV="1">
              <a:off x="1362935" y="4957937"/>
              <a:ext cx="1" cy="56789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U-Turn Arrow 14"/>
            <p:cNvSpPr/>
            <p:nvPr/>
          </p:nvSpPr>
          <p:spPr>
            <a:xfrm flipH="1">
              <a:off x="1305506" y="3672389"/>
              <a:ext cx="1342087" cy="311355"/>
            </a:xfrm>
            <a:prstGeom prst="uturnArrow">
              <a:avLst/>
            </a:prstGeom>
            <a:solidFill>
              <a:srgbClr val="FF0D0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706315" y="3639607"/>
            <a:ext cx="112512" cy="409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07189"/>
            <a:ext cx="9144000" cy="2055142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31423"/>
            <a:ext cx="6314410" cy="31317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Graph the system of inequalities.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≤ 3</a:t>
            </a:r>
            <a:r>
              <a:rPr lang="en-US" i="1" dirty="0"/>
              <a:t>x</a:t>
            </a:r>
            <a:r>
              <a:rPr lang="en-US" dirty="0"/>
              <a:t> + 5   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&gt; –2</a:t>
            </a:r>
            <a:r>
              <a:rPr lang="en-US" i="1" dirty="0"/>
              <a:t>x</a:t>
            </a:r>
            <a:r>
              <a:rPr lang="en-US" dirty="0"/>
              <a:t> – 8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6125" y="4114196"/>
            <a:ext cx="5427832" cy="1839381"/>
            <a:chOff x="1106125" y="4114196"/>
            <a:chExt cx="5427832" cy="1839381"/>
          </a:xfrm>
        </p:grpSpPr>
        <p:sp>
          <p:nvSpPr>
            <p:cNvPr id="6" name="TextBox 5"/>
            <p:cNvSpPr txBox="1"/>
            <p:nvPr/>
          </p:nvSpPr>
          <p:spPr>
            <a:xfrm>
              <a:off x="2581820" y="4114196"/>
              <a:ext cx="3952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Includes boundary line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64974" y="5430357"/>
              <a:ext cx="5184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Does not include boundary line</a:t>
              </a:r>
            </a:p>
          </p:txBody>
        </p:sp>
        <p:cxnSp>
          <p:nvCxnSpPr>
            <p:cNvPr id="7" name="Straight Arrow Connector 6"/>
            <p:cNvCxnSpPr>
              <a:cxnSpLocks/>
            </p:cNvCxnSpPr>
            <p:nvPr/>
          </p:nvCxnSpPr>
          <p:spPr>
            <a:xfrm flipH="1" flipV="1">
              <a:off x="1116759" y="4273223"/>
              <a:ext cx="1403532" cy="130805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 flipV="1">
              <a:off x="1106125" y="4935979"/>
              <a:ext cx="209734" cy="56789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628650" y="1169791"/>
            <a:ext cx="7735421" cy="147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>
                <a:latin typeface="Arial"/>
                <a:ea typeface="Calibri" panose="020F0502020204030204" pitchFamily="34" charset="0"/>
                <a:cs typeface="Arial"/>
              </a:rPr>
              <a:t>CCSS.MATH.content.HSA-REI.D.12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Graph </a:t>
            </a:r>
            <a:r>
              <a:rPr lang="en-US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the solutions to a linear inequality in two variables as a half-plane (excluding the boundary in the case of a strict inequality), and graph the solution set to a system of linear inequalities in two variables as the intersection of the corresponding half-planes</a:t>
            </a:r>
            <a:r>
              <a:rPr lang="en-US" dirty="0" smtClean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n-US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Refine the Stem</a:t>
            </a:r>
          </a:p>
        </p:txBody>
      </p:sp>
    </p:spTree>
    <p:extLst>
      <p:ext uri="{BB962C8B-B14F-4D97-AF65-F5344CB8AC3E}">
        <p14:creationId xmlns:p14="http://schemas.microsoft.com/office/powerpoint/2010/main" val="325068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685014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59" y="3864606"/>
            <a:ext cx="4267155" cy="22128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Graph the system of inequalities.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≤ 3</a:t>
            </a:r>
            <a:r>
              <a:rPr lang="en-US" i="1" dirty="0"/>
              <a:t>x</a:t>
            </a:r>
            <a:r>
              <a:rPr lang="en-US" dirty="0"/>
              <a:t> + 5    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&gt; –2</a:t>
            </a:r>
            <a:r>
              <a:rPr lang="en-US" i="1" dirty="0"/>
              <a:t>x</a:t>
            </a:r>
            <a:r>
              <a:rPr lang="en-US" dirty="0"/>
              <a:t> – 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14" y="1260003"/>
            <a:ext cx="3741127" cy="48500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1" y="669183"/>
            <a:ext cx="3746100" cy="263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000625" algn="l"/>
              </a:tabLst>
            </a:pPr>
            <a:r>
              <a:rPr lang="en-US" sz="1200" u="sng" cap="all" dirty="0">
                <a:latin typeface="Arial"/>
                <a:ea typeface="Calibri" panose="020F0502020204030204" pitchFamily="34" charset="0"/>
                <a:cs typeface="Arial"/>
              </a:rPr>
              <a:t>CCSS.MATH.content.HSA-REI.D.12</a:t>
            </a:r>
            <a: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/>
            </a:r>
            <a:br>
              <a:rPr lang="en-US" sz="1200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Graph </a:t>
            </a:r>
            <a:r>
              <a:rPr lang="en-US" dirty="0">
                <a:solidFill>
                  <a:srgbClr val="202020"/>
                </a:solidFill>
                <a:latin typeface="Arial"/>
                <a:ea typeface="Calibri" panose="020F0502020204030204" pitchFamily="34" charset="0"/>
                <a:cs typeface="Arial"/>
              </a:rPr>
              <a:t>the solutions to a linear inequality in two variables as a half-plane (excluding the boundary in the case of a strict inequality), and graph the solution set to a system of linear inequalities in two variables as the intersection of the corresponding half-planes.</a:t>
            </a:r>
            <a:endParaRPr lang="en-US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51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440926699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244"/>
            <a:ext cx="9144000" cy="6019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Put It to the Test!</a:t>
            </a:r>
          </a:p>
        </p:txBody>
      </p:sp>
    </p:spTree>
    <p:extLst>
      <p:ext uri="{BB962C8B-B14F-4D97-AF65-F5344CB8AC3E}">
        <p14:creationId xmlns:p14="http://schemas.microsoft.com/office/powerpoint/2010/main" val="249481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3413"/>
            <a:ext cx="8229600" cy="7860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6477"/>
            <a:ext cx="8229600" cy="339812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lphaUcPeriod"/>
            </a:pPr>
            <a:r>
              <a:rPr lang="en-US" dirty="0" smtClean="0"/>
              <a:t>DOK Level 1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dirty="0" smtClean="0"/>
              <a:t>DOK Level 2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dirty="0" smtClean="0"/>
              <a:t>DOK Level 3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dirty="0" smtClean="0"/>
              <a:t>DOK Level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17639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the DOK Level of the graphing item we just built?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o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10" y="9456"/>
            <a:ext cx="1270000" cy="1524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6298" y="-20597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8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PARCC &amp; SBAC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bac_logo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62" y="3806125"/>
            <a:ext cx="5433699" cy="3051875"/>
          </a:xfrm>
          <a:prstGeom prst="rect">
            <a:avLst/>
          </a:prstGeom>
        </p:spPr>
      </p:pic>
      <p:pic>
        <p:nvPicPr>
          <p:cNvPr id="8" name="Picture 7" descr="PARCC_logo_pur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05" y="1284774"/>
            <a:ext cx="4438613" cy="215102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7967" y="3954398"/>
            <a:ext cx="7397688" cy="0"/>
          </a:xfrm>
          <a:prstGeom prst="line">
            <a:avLst/>
          </a:prstGeom>
          <a:ln>
            <a:solidFill>
              <a:srgbClr val="26A5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1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8999"/>
            <a:ext cx="9144000" cy="3425081"/>
          </a:xfrm>
          <a:prstGeom prst="rect">
            <a:avLst/>
          </a:prstGeom>
          <a:solidFill>
            <a:srgbClr val="26A5C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/>
          </p:cNvPr>
          <p:cNvSpPr/>
          <p:nvPr/>
        </p:nvSpPr>
        <p:spPr>
          <a:xfrm>
            <a:off x="5482654" y="4907152"/>
            <a:ext cx="450491" cy="450491"/>
          </a:xfrm>
          <a:prstGeom prst="rect">
            <a:avLst/>
          </a:prstGeom>
          <a:solidFill>
            <a:srgbClr val="FFFFFF"/>
          </a:solidFill>
          <a:ln>
            <a:solidFill>
              <a:srgbClr val="26A5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3421796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431"/>
            <a:ext cx="8229600" cy="168530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FFFF"/>
                </a:solidFill>
              </a:rPr>
              <a:t>Thank</a:t>
            </a:r>
            <a:r>
              <a:rPr lang="en-US" sz="8800" dirty="0" smtClean="0">
                <a:solidFill>
                  <a:srgbClr val="FFFFFF"/>
                </a:solidFill>
              </a:rPr>
              <a:t> You!</a:t>
            </a:r>
            <a:endParaRPr lang="en-US" sz="8800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0568" y="2060263"/>
            <a:ext cx="8229600" cy="1036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5" name="Picture 4" descr="WW_RGB_Orange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56" y="5460929"/>
            <a:ext cx="1321608" cy="13216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0893" y="3671454"/>
            <a:ext cx="5945117" cy="645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26A5C0"/>
                </a:solidFill>
              </a:rPr>
              <a:t>Teacher Sign Up: </a:t>
            </a:r>
            <a:r>
              <a:rPr lang="en-US" sz="2000" u="sng" dirty="0" smtClean="0">
                <a:hlinkClick r:id="rId5"/>
              </a:rPr>
              <a:t>www.wisewire.com/user-login</a:t>
            </a:r>
            <a:r>
              <a:rPr lang="en-US" sz="2000" dirty="0" smtClean="0">
                <a:hlinkClick r:id="rId5"/>
              </a:rPr>
              <a:t> 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66538" y="4328933"/>
            <a:ext cx="2324659" cy="530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400" b="1" dirty="0" smtClean="0">
                <a:solidFill>
                  <a:srgbClr val="26A5C0"/>
                </a:solidFill>
              </a:rPr>
              <a:t>Follow Us: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73697" y="4928642"/>
            <a:ext cx="2859752" cy="42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Wisewire Ed</a:t>
            </a:r>
            <a:endParaRPr lang="en-US" sz="2400" dirty="0"/>
          </a:p>
        </p:txBody>
      </p:sp>
      <p:pic>
        <p:nvPicPr>
          <p:cNvPr id="14" name="Picture 13" descr="icons_25_in.png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06" y="4927461"/>
            <a:ext cx="381000" cy="381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351271" y="4721444"/>
            <a:ext cx="2324659" cy="17671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2000" dirty="0" smtClean="0"/>
              <a:t>@</a:t>
            </a:r>
            <a:r>
              <a:rPr lang="en-US" sz="2000" dirty="0" err="1" smtClean="0"/>
              <a:t>WisewireEd</a:t>
            </a:r>
            <a:endParaRPr lang="en-US" sz="2000" dirty="0" smtClean="0"/>
          </a:p>
          <a:p>
            <a:pPr algn="l">
              <a:lnSpc>
                <a:spcPct val="200000"/>
              </a:lnSpc>
            </a:pPr>
            <a:r>
              <a:rPr lang="en-US" sz="2000" dirty="0" smtClean="0"/>
              <a:t>/</a:t>
            </a:r>
            <a:r>
              <a:rPr lang="en-US" sz="2000" dirty="0" err="1" smtClean="0"/>
              <a:t>WisewireEd</a:t>
            </a:r>
            <a:endParaRPr lang="en-US" sz="2000" dirty="0" smtClean="0"/>
          </a:p>
          <a:p>
            <a:pPr algn="l">
              <a:lnSpc>
                <a:spcPct val="200000"/>
              </a:lnSpc>
            </a:pPr>
            <a:r>
              <a:rPr lang="en-US" sz="2000" dirty="0" smtClean="0"/>
              <a:t>/Wisewire</a:t>
            </a:r>
          </a:p>
          <a:p>
            <a:endParaRPr lang="en-U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59348" y="4331248"/>
            <a:ext cx="2705755" cy="530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400" b="1" dirty="0" smtClean="0">
                <a:solidFill>
                  <a:srgbClr val="26A5C0"/>
                </a:solidFill>
              </a:rPr>
              <a:t>Join Us: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871148" y="4907152"/>
            <a:ext cx="450491" cy="450491"/>
          </a:xfrm>
          <a:prstGeom prst="rect">
            <a:avLst/>
          </a:prstGeom>
          <a:solidFill>
            <a:srgbClr val="FFFFFF"/>
          </a:solidFill>
          <a:ln>
            <a:solidFill>
              <a:srgbClr val="26A5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7"/>
          </p:cNvPr>
          <p:cNvSpPr/>
          <p:nvPr/>
        </p:nvSpPr>
        <p:spPr>
          <a:xfrm>
            <a:off x="1873463" y="5452082"/>
            <a:ext cx="450491" cy="450491"/>
          </a:xfrm>
          <a:prstGeom prst="rect">
            <a:avLst/>
          </a:prstGeom>
          <a:solidFill>
            <a:srgbClr val="FFFFFF"/>
          </a:solidFill>
          <a:ln>
            <a:solidFill>
              <a:srgbClr val="26A5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8"/>
          </p:cNvPr>
          <p:cNvSpPr/>
          <p:nvPr/>
        </p:nvSpPr>
        <p:spPr>
          <a:xfrm>
            <a:off x="1875778" y="6008557"/>
            <a:ext cx="450491" cy="450491"/>
          </a:xfrm>
          <a:prstGeom prst="rect">
            <a:avLst/>
          </a:prstGeom>
          <a:solidFill>
            <a:srgbClr val="FFFFFF"/>
          </a:solidFill>
          <a:ln>
            <a:solidFill>
              <a:srgbClr val="26A5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cons_25_f.png">
            <a:hlinkClick r:id="rId7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58" y="5498483"/>
            <a:ext cx="381000" cy="381000"/>
          </a:xfrm>
          <a:prstGeom prst="rect">
            <a:avLst/>
          </a:prstGeom>
        </p:spPr>
      </p:pic>
      <p:pic>
        <p:nvPicPr>
          <p:cNvPr id="25" name="Picture 24" descr="icons_25_t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13" y="4927461"/>
            <a:ext cx="381000" cy="381000"/>
          </a:xfrm>
          <a:prstGeom prst="rect">
            <a:avLst/>
          </a:prstGeom>
        </p:spPr>
      </p:pic>
      <p:pic>
        <p:nvPicPr>
          <p:cNvPr id="26" name="Picture 25" descr="icons_25_i.png">
            <a:hlinkClick r:id="rId8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68" y="6035991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7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76469"/>
            <a:ext cx="9143999" cy="2281531"/>
          </a:xfrm>
          <a:prstGeom prst="rect">
            <a:avLst/>
          </a:prstGeom>
          <a:solidFill>
            <a:srgbClr val="26A5C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76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15167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Students who know the content get it right.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Students who don’t know the content get it wrong.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82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Effective Assessments . . .</a:t>
            </a:r>
          </a:p>
        </p:txBody>
      </p:sp>
      <p:pic>
        <p:nvPicPr>
          <p:cNvPr id="2" name="Picture 1" descr="Screen Shot 2017-03-06 at 5.53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705"/>
            <a:ext cx="9144000" cy="5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Anatomy of a Multiple-Choice Item</a:t>
            </a:r>
          </a:p>
        </p:txBody>
      </p:sp>
      <p:pic>
        <p:nvPicPr>
          <p:cNvPr id="12" name="Picture 11" descr="SML_Blog_MCitem_Graphic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8" y="1366780"/>
            <a:ext cx="87249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188326" cy="41449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i="1" dirty="0" smtClean="0">
                <a:solidFill>
                  <a:srgbClr val="EB531A"/>
                </a:solidFill>
              </a:rPr>
              <a:t>DOK Level 1</a:t>
            </a:r>
            <a:r>
              <a:rPr lang="en-US" sz="3200" i="1" dirty="0" smtClean="0"/>
              <a:t>: </a:t>
            </a:r>
            <a:r>
              <a:rPr lang="en-US" sz="3200" dirty="0" smtClean="0"/>
              <a:t>Recall and Reproduction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 smtClean="0">
                <a:solidFill>
                  <a:srgbClr val="EB531A"/>
                </a:solidFill>
              </a:rPr>
              <a:t>DOK Level 2: </a:t>
            </a:r>
            <a:r>
              <a:rPr lang="en-US" sz="3200" dirty="0" smtClean="0"/>
              <a:t>Working with Skills and Concepts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 smtClean="0">
                <a:solidFill>
                  <a:srgbClr val="EB531A"/>
                </a:solidFill>
              </a:rPr>
              <a:t>DOK Level 3: </a:t>
            </a:r>
            <a:r>
              <a:rPr lang="en-US" sz="3200" dirty="0" smtClean="0"/>
              <a:t>Short-Term Strategic Thinking</a:t>
            </a:r>
            <a:endParaRPr lang="en-US" sz="3200" i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 smtClean="0">
                <a:solidFill>
                  <a:srgbClr val="EB531A"/>
                </a:solidFill>
              </a:rPr>
              <a:t>DOK Level 4: </a:t>
            </a:r>
            <a:r>
              <a:rPr lang="en-US" sz="3200" dirty="0" smtClean="0"/>
              <a:t>Extended Strategic Thinking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Depth of Knowledge (DOK)</a:t>
            </a:r>
          </a:p>
        </p:txBody>
      </p:sp>
    </p:spTree>
    <p:extLst>
      <p:ext uri="{BB962C8B-B14F-4D97-AF65-F5344CB8AC3E}">
        <p14:creationId xmlns:p14="http://schemas.microsoft.com/office/powerpoint/2010/main" val="43890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3413"/>
            <a:ext cx="8229600" cy="7860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6477"/>
            <a:ext cx="8229600" cy="284598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No to both</a:t>
            </a:r>
            <a:endParaRPr lang="en-US" sz="3200" dirty="0"/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Yes to DOK 3, but no to DOK 4</a:t>
            </a:r>
            <a:endParaRPr lang="en-US" sz="3200" dirty="0"/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Yes to both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17639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selected-response items be written at DOK Levels 3 and 4?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o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10" y="9456"/>
            <a:ext cx="1270000" cy="1524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78670" y="18685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6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Multiple-Choice: Easy or No?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07189"/>
            <a:ext cx="9144000" cy="5950811"/>
          </a:xfrm>
          <a:prstGeom prst="rect">
            <a:avLst/>
          </a:prstGeom>
          <a:solidFill>
            <a:srgbClr val="26A5C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A5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052" y="1678865"/>
            <a:ext cx="3941293" cy="243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3200" dirty="0" smtClean="0">
                <a:solidFill>
                  <a:srgbClr val="404040"/>
                </a:solidFill>
              </a:rPr>
              <a:t>  No</a:t>
            </a: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3200" dirty="0" smtClean="0">
                <a:solidFill>
                  <a:srgbClr val="404040"/>
                </a:solidFill>
              </a:rPr>
              <a:t>  Yes</a:t>
            </a: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3200" dirty="0" smtClean="0">
                <a:solidFill>
                  <a:srgbClr val="404040"/>
                </a:solidFill>
              </a:rPr>
              <a:t>  All of the above</a:t>
            </a: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3200" dirty="0" smtClean="0">
                <a:solidFill>
                  <a:srgbClr val="404040"/>
                </a:solidFill>
              </a:rPr>
              <a:t>  None of the above</a:t>
            </a:r>
            <a:endParaRPr lang="en-US" sz="3200" dirty="0">
              <a:solidFill>
                <a:srgbClr val="404040"/>
              </a:solidFill>
            </a:endParaRPr>
          </a:p>
        </p:txBody>
      </p:sp>
      <p:pic>
        <p:nvPicPr>
          <p:cNvPr id="15" name="Picture 14" descr="freeimage-8135255-web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06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9675"/>
            <a:ext cx="8229600" cy="4027892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Dive right in!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Review the standards.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Consider common misconceptions.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Download sample items and tests.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US" sz="3200" dirty="0" smtClean="0"/>
              <a:t>Other</a:t>
            </a:r>
            <a:r>
              <a:rPr lang="en-US" sz="3200" dirty="0"/>
              <a:t> </a:t>
            </a:r>
            <a:r>
              <a:rPr lang="en-US" sz="3200" dirty="0" smtClean="0"/>
              <a:t>(please type in the chat box)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17639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want to write a multiple-choice </a:t>
            </a:r>
            <a:r>
              <a:rPr lang="en-US" sz="3200" dirty="0" smtClean="0"/>
              <a:t>item.</a:t>
            </a:r>
          </a:p>
          <a:p>
            <a:r>
              <a:rPr lang="en-US" sz="3200" dirty="0" smtClean="0"/>
              <a:t>Where </a:t>
            </a:r>
            <a:r>
              <a:rPr lang="en-US" sz="3200" dirty="0"/>
              <a:t>do you </a:t>
            </a:r>
            <a:r>
              <a:rPr lang="en-US" sz="3200" dirty="0" smtClean="0"/>
              <a:t>start?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7189"/>
          </a:xfrm>
          <a:prstGeom prst="rect">
            <a:avLst/>
          </a:prstGeom>
          <a:solidFill>
            <a:srgbClr val="26A5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13"/>
            <a:ext cx="8229600" cy="78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po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10" y="9456"/>
            <a:ext cx="127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2359</TotalTime>
  <Words>1150</Words>
  <Application>Microsoft Macintosh PowerPoint</Application>
  <PresentationFormat>On-screen Show (4:3)</PresentationFormat>
  <Paragraphs>213</Paragraphs>
  <Slides>28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Advantage</vt:lpstr>
      <vt:lpstr>EFFECTIVE CLASSROOM ASSESSMENTS </vt:lpstr>
      <vt:lpstr>POLL</vt:lpstr>
      <vt:lpstr>PowerPoint Presentation</vt:lpstr>
      <vt:lpstr>PowerPoint Presentation</vt:lpstr>
      <vt:lpstr>PowerPoint Presentation</vt:lpstr>
      <vt:lpstr>PowerPoint Presentation</vt:lpstr>
      <vt:lpstr>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Crafting Effective Classroom Assessments</dc:title>
  <dc:creator>Brent Englar</dc:creator>
  <cp:lastModifiedBy>Brent Englar</cp:lastModifiedBy>
  <cp:revision>181</cp:revision>
  <dcterms:created xsi:type="dcterms:W3CDTF">2017-03-02T17:38:50Z</dcterms:created>
  <dcterms:modified xsi:type="dcterms:W3CDTF">2017-03-07T15:05:54Z</dcterms:modified>
</cp:coreProperties>
</file>